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8" r:id="rId3"/>
  </p:sldIdLst>
  <p:sldSz cx="10691813" cy="7559675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озаченко Юлия Валерьевна" initials="КЮВ" lastIdx="1" clrIdx="0">
    <p:extLst>
      <p:ext uri="{19B8F6BF-5375-455C-9EA6-DF929625EA0E}">
        <p15:presenceInfo xmlns:p15="http://schemas.microsoft.com/office/powerpoint/2012/main" userId="S-1-5-21-2342350333-2740871039-1900367864-1433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02" y="120"/>
      </p:cViewPr>
      <p:guideLst>
        <p:guide orient="horz" pos="2381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3-18T11:32:42.016" idx="1">
    <p:pos x="6735" y="0"/>
    <p:text/>
    <p:extLst>
      <p:ext uri="{C676402C-5697-4E1C-873F-D02D1690AC5C}">
        <p15:threadingInfo xmlns:p15="http://schemas.microsoft.com/office/powerpoint/2012/main" timeZoneBias="-60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D2004B-563A-4876-9F56-816F7CE81B5A}" type="doc">
      <dgm:prSet loTypeId="urn:microsoft.com/office/officeart/2005/8/layout/hList3" loCatId="list" qsTypeId="urn:microsoft.com/office/officeart/2005/8/quickstyle/3d1" qsCatId="3D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AFDCE2BC-85C5-4A5B-BFFA-F6E0306D800F}">
      <dgm:prSet phldrT="[Текст]" custT="1"/>
      <dgm:spPr>
        <a:solidFill>
          <a:schemeClr val="accent6">
            <a:lumMod val="50000"/>
          </a:schemeClr>
        </a:solidFill>
      </dgm:spPr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ru-RU" sz="2500" dirty="0"/>
            <a:t> </a:t>
          </a:r>
        </a:p>
      </dgm:t>
    </dgm:pt>
    <dgm:pt modelId="{09BA99B9-BB37-465A-B3A7-64E929105CC4}" type="parTrans" cxnId="{AA4EFC4C-E711-48F1-A6CE-A5F4E664662F}">
      <dgm:prSet/>
      <dgm:spPr/>
      <dgm:t>
        <a:bodyPr/>
        <a:lstStyle/>
        <a:p>
          <a:endParaRPr lang="ru-RU"/>
        </a:p>
      </dgm:t>
    </dgm:pt>
    <dgm:pt modelId="{1EA09052-F3B8-4EB6-8C1D-CD22C6DB5143}" type="sibTrans" cxnId="{AA4EFC4C-E711-48F1-A6CE-A5F4E664662F}">
      <dgm:prSet/>
      <dgm:spPr/>
      <dgm:t>
        <a:bodyPr/>
        <a:lstStyle/>
        <a:p>
          <a:endParaRPr lang="ru-RU"/>
        </a:p>
      </dgm:t>
    </dgm:pt>
    <dgm:pt modelId="{853B755C-59D8-4B12-BC53-3894C86D97F7}">
      <dgm:prSet phldrT="[Текст]" custT="1"/>
      <dgm:spPr/>
      <dgm:t>
        <a:bodyPr/>
        <a:lstStyle/>
        <a:p>
          <a:endParaRPr lang="ru-RU"/>
        </a:p>
      </dgm:t>
    </dgm:pt>
    <dgm:pt modelId="{6008EB09-D1AE-46E7-96E7-3E4254375AE7}" type="parTrans" cxnId="{4A2F2CA9-A3AC-49A3-B7A9-0EF6B5C1924E}">
      <dgm:prSet/>
      <dgm:spPr/>
      <dgm:t>
        <a:bodyPr/>
        <a:lstStyle/>
        <a:p>
          <a:endParaRPr lang="ru-RU"/>
        </a:p>
      </dgm:t>
    </dgm:pt>
    <dgm:pt modelId="{282710D2-7289-4E80-81FA-042EBC88DF76}" type="sibTrans" cxnId="{4A2F2CA9-A3AC-49A3-B7A9-0EF6B5C1924E}">
      <dgm:prSet/>
      <dgm:spPr/>
      <dgm:t>
        <a:bodyPr/>
        <a:lstStyle/>
        <a:p>
          <a:endParaRPr lang="ru-RU"/>
        </a:p>
      </dgm:t>
    </dgm:pt>
    <dgm:pt modelId="{C03EAB8C-F03C-42AA-8F78-3FEF020ED7EB}">
      <dgm:prSet phldrT="[Текст]" custT="1"/>
      <dgm:spPr/>
      <dgm:t>
        <a:bodyPr/>
        <a:lstStyle/>
        <a:p>
          <a:endParaRPr lang="ru-RU" sz="3600" b="1" baseline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2E897A-B084-4606-806B-6D2A79642AB4}" type="parTrans" cxnId="{339B5064-27FB-4D5D-B516-FBCE13860371}">
      <dgm:prSet/>
      <dgm:spPr/>
      <dgm:t>
        <a:bodyPr/>
        <a:lstStyle/>
        <a:p>
          <a:endParaRPr lang="ru-RU"/>
        </a:p>
      </dgm:t>
    </dgm:pt>
    <dgm:pt modelId="{C74BB3A9-8F1C-41EA-A4D4-E972E1D4D798}" type="sibTrans" cxnId="{339B5064-27FB-4D5D-B516-FBCE13860371}">
      <dgm:prSet/>
      <dgm:spPr/>
      <dgm:t>
        <a:bodyPr/>
        <a:lstStyle/>
        <a:p>
          <a:endParaRPr lang="ru-RU"/>
        </a:p>
      </dgm:t>
    </dgm:pt>
    <dgm:pt modelId="{5271C53A-6C2C-4D21-85D3-9F39DA71D5DA}">
      <dgm:prSet phldrT="[Текст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/>
            <a:t> </a:t>
          </a:r>
        </a:p>
      </dgm:t>
    </dgm:pt>
    <dgm:pt modelId="{0FD95C26-975F-4EE6-83D2-25E768C26A84}" type="parTrans" cxnId="{06A39CDA-9030-447C-ADDF-6901AC8D67F9}">
      <dgm:prSet/>
      <dgm:spPr/>
      <dgm:t>
        <a:bodyPr/>
        <a:lstStyle/>
        <a:p>
          <a:endParaRPr lang="ru-RU"/>
        </a:p>
      </dgm:t>
    </dgm:pt>
    <dgm:pt modelId="{B7F3AE4B-E18C-41EE-8F2D-9B2E249B6178}" type="sibTrans" cxnId="{06A39CDA-9030-447C-ADDF-6901AC8D67F9}">
      <dgm:prSet/>
      <dgm:spPr/>
      <dgm:t>
        <a:bodyPr/>
        <a:lstStyle/>
        <a:p>
          <a:endParaRPr lang="ru-RU"/>
        </a:p>
      </dgm:t>
    </dgm:pt>
    <dgm:pt modelId="{D5F35772-19F0-48FE-84F3-A68A406A84BB}" type="pres">
      <dgm:prSet presAssocID="{B0D2004B-563A-4876-9F56-816F7CE81B5A}" presName="composite" presStyleCnt="0">
        <dgm:presLayoutVars>
          <dgm:chMax val="1"/>
          <dgm:dir/>
          <dgm:resizeHandles val="exact"/>
        </dgm:presLayoutVars>
      </dgm:prSet>
      <dgm:spPr/>
    </dgm:pt>
    <dgm:pt modelId="{975D6EA2-B11C-4E22-8D48-6EC8367EB2D3}" type="pres">
      <dgm:prSet presAssocID="{AFDCE2BC-85C5-4A5B-BFFA-F6E0306D800F}" presName="roof" presStyleLbl="dkBgShp" presStyleIdx="0" presStyleCnt="2" custLinFactNeighborX="0" custLinFactNeighborY="803"/>
      <dgm:spPr/>
    </dgm:pt>
    <dgm:pt modelId="{6AC33688-9C83-4C69-9719-6508EFA78EE2}" type="pres">
      <dgm:prSet presAssocID="{AFDCE2BC-85C5-4A5B-BFFA-F6E0306D800F}" presName="pillars" presStyleCnt="0"/>
      <dgm:spPr/>
    </dgm:pt>
    <dgm:pt modelId="{1731E27F-6F81-45A4-B02E-4C3730265B64}" type="pres">
      <dgm:prSet presAssocID="{AFDCE2BC-85C5-4A5B-BFFA-F6E0306D800F}" presName="pillar1" presStyleLbl="node1" presStyleIdx="0" presStyleCnt="1" custLinFactNeighborX="777" custLinFactNeighborY="765">
        <dgm:presLayoutVars>
          <dgm:bulletEnabled val="1"/>
        </dgm:presLayoutVars>
      </dgm:prSet>
      <dgm:spPr/>
    </dgm:pt>
    <dgm:pt modelId="{8598951D-EA97-4A7E-AD24-E83B3FF5948A}" type="pres">
      <dgm:prSet presAssocID="{AFDCE2BC-85C5-4A5B-BFFA-F6E0306D800F}" presName="base" presStyleLbl="dkBgShp" presStyleIdx="1" presStyleCnt="2"/>
      <dgm:spPr>
        <a:solidFill>
          <a:schemeClr val="accent6">
            <a:lumMod val="50000"/>
          </a:schemeClr>
        </a:solidFill>
      </dgm:spPr>
    </dgm:pt>
  </dgm:ptLst>
  <dgm:cxnLst>
    <dgm:cxn modelId="{339B5064-27FB-4D5D-B516-FBCE13860371}" srcId="{B0D2004B-563A-4876-9F56-816F7CE81B5A}" destId="{C03EAB8C-F03C-42AA-8F78-3FEF020ED7EB}" srcOrd="2" destOrd="0" parTransId="{A32E897A-B084-4606-806B-6D2A79642AB4}" sibTransId="{C74BB3A9-8F1C-41EA-A4D4-E972E1D4D798}"/>
    <dgm:cxn modelId="{AA4EFC4C-E711-48F1-A6CE-A5F4E664662F}" srcId="{B0D2004B-563A-4876-9F56-816F7CE81B5A}" destId="{AFDCE2BC-85C5-4A5B-BFFA-F6E0306D800F}" srcOrd="0" destOrd="0" parTransId="{09BA99B9-BB37-465A-B3A7-64E929105CC4}" sibTransId="{1EA09052-F3B8-4EB6-8C1D-CD22C6DB5143}"/>
    <dgm:cxn modelId="{4A2F2CA9-A3AC-49A3-B7A9-0EF6B5C1924E}" srcId="{B0D2004B-563A-4876-9F56-816F7CE81B5A}" destId="{853B755C-59D8-4B12-BC53-3894C86D97F7}" srcOrd="1" destOrd="0" parTransId="{6008EB09-D1AE-46E7-96E7-3E4254375AE7}" sibTransId="{282710D2-7289-4E80-81FA-042EBC88DF76}"/>
    <dgm:cxn modelId="{CE2BFDC0-563F-4BDB-BCB3-4B1D29547996}" type="presOf" srcId="{B0D2004B-563A-4876-9F56-816F7CE81B5A}" destId="{D5F35772-19F0-48FE-84F3-A68A406A84BB}" srcOrd="0" destOrd="0" presId="urn:microsoft.com/office/officeart/2005/8/layout/hList3"/>
    <dgm:cxn modelId="{06A39CDA-9030-447C-ADDF-6901AC8D67F9}" srcId="{AFDCE2BC-85C5-4A5B-BFFA-F6E0306D800F}" destId="{5271C53A-6C2C-4D21-85D3-9F39DA71D5DA}" srcOrd="0" destOrd="0" parTransId="{0FD95C26-975F-4EE6-83D2-25E768C26A84}" sibTransId="{B7F3AE4B-E18C-41EE-8F2D-9B2E249B6178}"/>
    <dgm:cxn modelId="{8D5444E3-7B79-4B46-B61F-CF0921352D91}" type="presOf" srcId="{5271C53A-6C2C-4D21-85D3-9F39DA71D5DA}" destId="{1731E27F-6F81-45A4-B02E-4C3730265B64}" srcOrd="0" destOrd="0" presId="urn:microsoft.com/office/officeart/2005/8/layout/hList3"/>
    <dgm:cxn modelId="{98DBA3ED-1BAE-4B98-88C4-A6EA9109E83E}" type="presOf" srcId="{AFDCE2BC-85C5-4A5B-BFFA-F6E0306D800F}" destId="{975D6EA2-B11C-4E22-8D48-6EC8367EB2D3}" srcOrd="0" destOrd="0" presId="urn:microsoft.com/office/officeart/2005/8/layout/hList3"/>
    <dgm:cxn modelId="{E1F1E1AB-0995-4EF0-87BF-DAB3374A1BAF}" type="presParOf" srcId="{D5F35772-19F0-48FE-84F3-A68A406A84BB}" destId="{975D6EA2-B11C-4E22-8D48-6EC8367EB2D3}" srcOrd="0" destOrd="0" presId="urn:microsoft.com/office/officeart/2005/8/layout/hList3"/>
    <dgm:cxn modelId="{E6E69D17-0E91-46EA-9A4F-44E42F698E82}" type="presParOf" srcId="{D5F35772-19F0-48FE-84F3-A68A406A84BB}" destId="{6AC33688-9C83-4C69-9719-6508EFA78EE2}" srcOrd="1" destOrd="0" presId="urn:microsoft.com/office/officeart/2005/8/layout/hList3"/>
    <dgm:cxn modelId="{0CD94414-03B5-4D89-8EB5-C048D3EF35CD}" type="presParOf" srcId="{6AC33688-9C83-4C69-9719-6508EFA78EE2}" destId="{1731E27F-6F81-45A4-B02E-4C3730265B64}" srcOrd="0" destOrd="0" presId="urn:microsoft.com/office/officeart/2005/8/layout/hList3"/>
    <dgm:cxn modelId="{AC9D0326-D497-4E61-898E-0B0819FE6339}" type="presParOf" srcId="{D5F35772-19F0-48FE-84F3-A68A406A84BB}" destId="{8598951D-EA97-4A7E-AD24-E83B3FF5948A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5D6EA2-B11C-4E22-8D48-6EC8367EB2D3}">
      <dsp:nvSpPr>
        <dsp:cNvPr id="0" name=""/>
        <dsp:cNvSpPr/>
      </dsp:nvSpPr>
      <dsp:spPr>
        <a:xfrm>
          <a:off x="0" y="18267"/>
          <a:ext cx="10691811" cy="2274916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 </a:t>
          </a:r>
        </a:p>
      </dsp:txBody>
      <dsp:txXfrm>
        <a:off x="0" y="18267"/>
        <a:ext cx="10691811" cy="2274916"/>
      </dsp:txXfrm>
    </dsp:sp>
    <dsp:sp modelId="{1731E27F-6F81-45A4-B02E-4C3730265B64}">
      <dsp:nvSpPr>
        <dsp:cNvPr id="0" name=""/>
        <dsp:cNvSpPr/>
      </dsp:nvSpPr>
      <dsp:spPr>
        <a:xfrm>
          <a:off x="0" y="2311462"/>
          <a:ext cx="10691811" cy="4777324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6500" kern="1200"/>
            <a:t> </a:t>
          </a:r>
        </a:p>
      </dsp:txBody>
      <dsp:txXfrm>
        <a:off x="0" y="2311462"/>
        <a:ext cx="10691811" cy="4777324"/>
      </dsp:txXfrm>
    </dsp:sp>
    <dsp:sp modelId="{8598951D-EA97-4A7E-AD24-E83B3FF5948A}">
      <dsp:nvSpPr>
        <dsp:cNvPr id="0" name=""/>
        <dsp:cNvSpPr/>
      </dsp:nvSpPr>
      <dsp:spPr>
        <a:xfrm>
          <a:off x="0" y="7052240"/>
          <a:ext cx="10691811" cy="530813"/>
        </a:xfrm>
        <a:prstGeom prst="rect">
          <a:avLst/>
        </a:prstGeom>
        <a:solidFill>
          <a:schemeClr val="accent6">
            <a:lumMod val="50000"/>
          </a:schemeClr>
        </a:soli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033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74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098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968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69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755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57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936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245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418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783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3/17/2023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564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1.xml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6FF8294D-D25D-4222-A579-7A03FEA0C5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8104488"/>
              </p:ext>
            </p:extLst>
          </p:nvPr>
        </p:nvGraphicFramePr>
        <p:xfrm>
          <a:off x="1" y="1"/>
          <a:ext cx="10691812" cy="7583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341F2B47-CBF0-4555-B194-F22A74EE96A5}"/>
              </a:ext>
            </a:extLst>
          </p:cNvPr>
          <p:cNvSpPr/>
          <p:nvPr/>
        </p:nvSpPr>
        <p:spPr>
          <a:xfrm>
            <a:off x="7444364" y="2422289"/>
            <a:ext cx="3057525" cy="2999455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Порядок проведения внеплановых контрольных мероприятий в отношении предпринимателей в условиях моратория на их проведение</a:t>
            </a:r>
            <a:endParaRPr lang="ru-RU" sz="2000" b="1" i="1" dirty="0"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F1F9C66-593E-4B32-8726-867424270BB5}"/>
              </a:ext>
            </a:extLst>
          </p:cNvPr>
          <p:cNvSpPr txBox="1"/>
          <p:nvPr/>
        </p:nvSpPr>
        <p:spPr>
          <a:xfrm>
            <a:off x="4012697" y="5677143"/>
            <a:ext cx="2992581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dirty="0">
              <a:solidFill>
                <a:schemeClr val="accent1">
                  <a:lumMod val="75000"/>
                </a:schemeClr>
              </a:solidFill>
              <a:latin typeface="Bahnschrift Condensed" panose="020B0502040204020203" pitchFamily="34" charset="0"/>
            </a:endParaRPr>
          </a:p>
          <a:p>
            <a:pPr algn="ctr">
              <a:lnSpc>
                <a:spcPts val="1400"/>
              </a:lnSpc>
            </a:pPr>
            <a:r>
              <a:rPr lang="ru-RU" sz="1400" spc="15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 Шевченко, 6, г. Хабаровск</a:t>
            </a:r>
          </a:p>
          <a:p>
            <a:pPr algn="ctr">
              <a:lnSpc>
                <a:spcPts val="1400"/>
              </a:lnSpc>
            </a:pPr>
            <a:r>
              <a:rPr lang="ru-RU" sz="1400" spc="15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Телефон: 8 (4212)32-41-70</a:t>
            </a:r>
          </a:p>
          <a:p>
            <a:pPr algn="ctr">
              <a:lnSpc>
                <a:spcPts val="1400"/>
              </a:lnSpc>
            </a:pPr>
            <a:r>
              <a:rPr lang="ru-RU" sz="1400" spc="15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Факс: 8 (4212) 31-59-15</a:t>
            </a:r>
          </a:p>
          <a:p>
            <a:pPr algn="ctr">
              <a:lnSpc>
                <a:spcPts val="1400"/>
              </a:lnSpc>
            </a:pPr>
            <a:r>
              <a:rPr lang="ru-RU" sz="1400" spc="15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 почта: </a:t>
            </a:r>
            <a:r>
              <a:rPr lang="en-US" sz="1400" spc="15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phk.phk@181.mailop.ru</a:t>
            </a:r>
            <a:endParaRPr lang="ru-RU" sz="1400" spc="15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400"/>
              </a:lnSpc>
            </a:pPr>
            <a:r>
              <a:rPr lang="ru-RU" sz="1400" spc="15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28.07.2022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66FCCE-71DE-4572-940E-3C8116F40780}"/>
              </a:ext>
            </a:extLst>
          </p:cNvPr>
          <p:cNvSpPr txBox="1"/>
          <p:nvPr/>
        </p:nvSpPr>
        <p:spPr>
          <a:xfrm>
            <a:off x="7352145" y="370897"/>
            <a:ext cx="30941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ПРОКУРАТУРА  ХАБАРОВСКОГО КРАЯ</a:t>
            </a:r>
          </a:p>
          <a:p>
            <a:pPr algn="ctr"/>
            <a:endParaRPr lang="ru-RU" sz="2000" b="1" dirty="0">
              <a:solidFill>
                <a:schemeClr val="accent4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i="1" dirty="0">
                <a:solidFill>
                  <a:schemeClr val="accent4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Информационно-справочный буклет</a:t>
            </a:r>
            <a:r>
              <a:rPr lang="ru-RU" sz="2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C6FD034-71F1-4553-BF23-9CD486E0BB4D}"/>
              </a:ext>
            </a:extLst>
          </p:cNvPr>
          <p:cNvSpPr txBox="1"/>
          <p:nvPr/>
        </p:nvSpPr>
        <p:spPr>
          <a:xfrm>
            <a:off x="7499927" y="6692805"/>
            <a:ext cx="294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>
                <a:solidFill>
                  <a:schemeClr val="accent4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год 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C189A9F8-DA82-4CAD-82F5-F2F36B6349F8}"/>
              </a:ext>
            </a:extLst>
          </p:cNvPr>
          <p:cNvSpPr/>
          <p:nvPr/>
        </p:nvSpPr>
        <p:spPr>
          <a:xfrm>
            <a:off x="254833" y="237109"/>
            <a:ext cx="3445164" cy="1320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i="1" dirty="0">
              <a:ln>
                <a:solidFill>
                  <a:schemeClr val="bg1"/>
                </a:solidFill>
              </a:ln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ru-RU" b="1" i="1" dirty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4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Обжалование решений контролирующих органов, действий (бездействия) их должностных лиц </a:t>
            </a:r>
          </a:p>
          <a:p>
            <a:pPr algn="ctr"/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CCB07EA-A158-4AF5-9A4B-348DA9E5D35D}"/>
              </a:ext>
            </a:extLst>
          </p:cNvPr>
          <p:cNvSpPr/>
          <p:nvPr/>
        </p:nvSpPr>
        <p:spPr>
          <a:xfrm>
            <a:off x="210024" y="1557909"/>
            <a:ext cx="351072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Досудебное обжалование: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жалоба подается в уполномоченный на ее рассмотрение  орган с использованием Единого портала государственных услуг и подписывается усиленной квалифицированной электронной подписью; при обжаловании решений контрольных органов, действий (бездействия) их должностных лиц - в течение 30 календарных дней со дня, когда лицо узнало или должно было узнать о нарушении своих прав. При обжаловании предписаний контрольных органов - в течение 10 рабочих дней с момента получения такого предписания. </a:t>
            </a:r>
          </a:p>
          <a:p>
            <a:pPr algn="just"/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 рассмотрения уполномоченным органом жалобы не более 20 рабочих дней со дня ее регистрации, однако указанный срок  может быть продлен, но не более чем на 20 рабочих дней. </a:t>
            </a:r>
          </a:p>
          <a:p>
            <a:pPr algn="just"/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Судебный порядок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применен только после соблюдения проверяемым мер по досудебному урегулированию вопроса, за исключением случаев обжалования в суд решений, действий (бездействия) гражданами, не осуществляющими предпринимательской деятельности.</a:t>
            </a:r>
          </a:p>
          <a:p>
            <a:pPr algn="just"/>
            <a:endParaRPr lang="ru-RU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предпринимательской деятельности вправе обжаловать решения органов контроля (надзора) в органах прокуратуры.</a:t>
            </a:r>
          </a:p>
          <a:p>
            <a:pPr algn="just"/>
            <a:endParaRPr lang="ru-RU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A214ABE1-2722-4DBB-88D4-18CD6DA361F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11318" y="639032"/>
            <a:ext cx="3195341" cy="4627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94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081E4D-7FDC-48D4-9D9F-83D864E93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AB764D-0BF9-4697-BCA1-603782C6F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B5D2980B-E94D-4A17-BC04-14899C02957D}"/>
              </a:ext>
            </a:extLst>
          </p:cNvPr>
          <p:cNvGrpSpPr/>
          <p:nvPr/>
        </p:nvGrpSpPr>
        <p:grpSpPr>
          <a:xfrm>
            <a:off x="-12714" y="5822"/>
            <a:ext cx="10691811" cy="2274916"/>
            <a:chOff x="0" y="0"/>
            <a:chExt cx="10691811" cy="2274916"/>
          </a:xfrm>
          <a:solidFill>
            <a:schemeClr val="accent6">
              <a:lumMod val="50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491C175C-F8A0-4B05-BD9E-BFB824965A65}"/>
                </a:ext>
              </a:extLst>
            </p:cNvPr>
            <p:cNvSpPr/>
            <p:nvPr/>
          </p:nvSpPr>
          <p:spPr>
            <a:xfrm>
              <a:off x="0" y="0"/>
              <a:ext cx="10691811" cy="2274916"/>
            </a:xfrm>
            <a:prstGeom prst="rect">
              <a:avLst/>
            </a:prstGeom>
            <a:grpFill/>
            <a:sp3d z="-190500" extrusionH="12700" prstMaterial="plastic">
              <a:bevelT w="50800" h="50800"/>
            </a:sp3d>
          </p:spPr>
          <p:style>
            <a:lnRef idx="0">
              <a:schemeClr val="accent5">
                <a:hueOff val="0"/>
                <a:satOff val="0"/>
                <a:lumOff val="0"/>
                <a:alphaOff val="0"/>
              </a:schemeClr>
            </a:lnRef>
            <a:fillRef idx="2">
              <a:schemeClr val="accent5">
                <a:shade val="8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413AC4E-7911-4ED8-B494-8A110B4D23AC}"/>
                </a:ext>
              </a:extLst>
            </p:cNvPr>
            <p:cNvSpPr txBox="1"/>
            <p:nvPr/>
          </p:nvSpPr>
          <p:spPr>
            <a:xfrm>
              <a:off x="0" y="0"/>
              <a:ext cx="10691811" cy="2274916"/>
            </a:xfrm>
            <a:prstGeom prst="rect">
              <a:avLst/>
            </a:prstGeom>
            <a:grpFill/>
            <a:sp3d z="-1905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marL="0" lvl="0" indent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2500" kern="1200" dirty="0"/>
                <a:t> </a:t>
              </a:r>
            </a:p>
          </p:txBody>
        </p:sp>
      </p:grp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010322C3-2B52-4129-9E24-DA3A46CB9C00}"/>
              </a:ext>
            </a:extLst>
          </p:cNvPr>
          <p:cNvGrpSpPr/>
          <p:nvPr/>
        </p:nvGrpSpPr>
        <p:grpSpPr>
          <a:xfrm>
            <a:off x="2" y="2270536"/>
            <a:ext cx="10691811" cy="4777324"/>
            <a:chOff x="0" y="2274916"/>
            <a:chExt cx="10691811" cy="4777324"/>
          </a:xfrm>
          <a:solidFill>
            <a:schemeClr val="accent6">
              <a:lumMod val="75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FCA5D788-05D5-45B7-9B7A-8ED8CD866883}"/>
                </a:ext>
              </a:extLst>
            </p:cNvPr>
            <p:cNvSpPr/>
            <p:nvPr/>
          </p:nvSpPr>
          <p:spPr>
            <a:xfrm>
              <a:off x="0" y="2274916"/>
              <a:ext cx="10691811" cy="4777324"/>
            </a:xfrm>
            <a:prstGeom prst="rect">
              <a:avLst/>
            </a:prstGeom>
            <a:grpFill/>
            <a:sp3d prstMaterial="plastic">
              <a:bevelT w="120900" h="88900"/>
              <a:bevelB w="88900" h="31750" prst="angle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9E2F2A1-98CC-4805-842D-31EF10E57AF6}"/>
                </a:ext>
              </a:extLst>
            </p:cNvPr>
            <p:cNvSpPr txBox="1"/>
            <p:nvPr/>
          </p:nvSpPr>
          <p:spPr>
            <a:xfrm>
              <a:off x="0" y="2274916"/>
              <a:ext cx="10691811" cy="4777324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6500" kern="1200"/>
                <a:t> </a:t>
              </a:r>
            </a:p>
          </p:txBody>
        </p:sp>
      </p:grp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5084D398-FC09-4CD5-9613-A74A4B2479B5}"/>
              </a:ext>
            </a:extLst>
          </p:cNvPr>
          <p:cNvSpPr/>
          <p:nvPr/>
        </p:nvSpPr>
        <p:spPr>
          <a:xfrm>
            <a:off x="0" y="7040575"/>
            <a:ext cx="10691811" cy="530813"/>
          </a:xfrm>
          <a:prstGeom prst="rect">
            <a:avLst/>
          </a:prstGeom>
          <a:solidFill>
            <a:schemeClr val="accent6">
              <a:lumMod val="50000"/>
            </a:schemeClr>
          </a:solidFill>
          <a:scene3d>
            <a:camera prst="orthographicFront"/>
            <a:lightRig rig="flat" dir="t"/>
          </a:scene3d>
          <a:sp3d z="-190500" extrusionH="12700" prstMaterial="plastic">
            <a:bevelT w="50800" h="50800"/>
          </a:sp3d>
        </p:spPr>
        <p:style>
          <a:lnRef idx="0">
            <a:schemeClr val="accent5">
              <a:hueOff val="0"/>
              <a:satOff val="0"/>
              <a:lumOff val="0"/>
              <a:alphaOff val="0"/>
            </a:schemeClr>
          </a:lnRef>
          <a:fillRef idx="2">
            <a:schemeClr val="accent5">
              <a:shade val="80000"/>
              <a:hueOff val="0"/>
              <a:satOff val="0"/>
              <a:lumOff val="0"/>
              <a:alphaOff val="0"/>
            </a:schemeClr>
          </a:fillRef>
          <a:effectRef idx="0">
            <a:schemeClr val="accent5">
              <a:shade val="8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6D872F79-1698-4149-B5DF-09D30CA4C8FF}"/>
              </a:ext>
            </a:extLst>
          </p:cNvPr>
          <p:cNvSpPr/>
          <p:nvPr/>
        </p:nvSpPr>
        <p:spPr>
          <a:xfrm>
            <a:off x="277092" y="382080"/>
            <a:ext cx="3015274" cy="1461188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542925" indent="0" algn="ctr">
              <a:lnSpc>
                <a:spcPts val="1680"/>
              </a:lnSpc>
              <a:spcAft>
                <a:spcPts val="0"/>
              </a:spcAft>
              <a:tabLst>
                <a:tab pos="180975" algn="l"/>
              </a:tabLst>
            </a:pPr>
            <a:endParaRPr lang="ru-RU" b="1" spc="150" dirty="0">
              <a:ln>
                <a:solidFill>
                  <a:schemeClr val="accent4">
                    <a:lumMod val="75000"/>
                  </a:schemeClr>
                </a:solidFill>
              </a:ln>
              <a:solidFill>
                <a:schemeClr val="accent4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2925" indent="0" algn="ctr">
              <a:lnSpc>
                <a:spcPts val="1680"/>
              </a:lnSpc>
              <a:spcAft>
                <a:spcPts val="0"/>
              </a:spcAft>
              <a:tabLst>
                <a:tab pos="180975" algn="l"/>
              </a:tabLst>
            </a:pPr>
            <a:r>
              <a:rPr lang="ru-RU" b="1" spc="150" dirty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4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</a:p>
          <a:p>
            <a:pPr marL="542925" indent="0" algn="ctr">
              <a:lnSpc>
                <a:spcPts val="1680"/>
              </a:lnSpc>
              <a:spcAft>
                <a:spcPts val="0"/>
              </a:spcAft>
              <a:tabLst>
                <a:tab pos="180975" algn="l"/>
              </a:tabLst>
            </a:pPr>
            <a:r>
              <a:rPr lang="ru-RU" b="1" spc="150" dirty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4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 </a:t>
            </a:r>
          </a:p>
          <a:p>
            <a:pPr marL="542925" indent="0" algn="ctr">
              <a:lnSpc>
                <a:spcPts val="1680"/>
              </a:lnSpc>
              <a:spcAft>
                <a:spcPts val="0"/>
              </a:spcAft>
              <a:tabLst>
                <a:tab pos="180975" algn="l"/>
              </a:tabLst>
            </a:pPr>
            <a:r>
              <a:rPr lang="ru-RU" b="1" spc="150" dirty="0">
                <a:ln>
                  <a:solidFill>
                    <a:schemeClr val="accent4">
                      <a:lumMod val="75000"/>
                    </a:schemeClr>
                  </a:solidFill>
                </a:ln>
                <a:solidFill>
                  <a:schemeClr val="accent4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10.03.2022                № 336</a:t>
            </a:r>
            <a:endParaRPr lang="ru-RU" b="1" spc="150" dirty="0">
              <a:ln>
                <a:solidFill>
                  <a:schemeClr val="accent4">
                    <a:lumMod val="75000"/>
                  </a:schemeClr>
                </a:solidFill>
              </a:ln>
              <a:solidFill>
                <a:schemeClr val="accent4">
                  <a:lumMod val="40000"/>
                  <a:lumOff val="6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21" name="Свиток: вертикальный 20">
            <a:extLst>
              <a:ext uri="{FF2B5EF4-FFF2-40B4-BE49-F238E27FC236}">
                <a16:creationId xmlns:a16="http://schemas.microsoft.com/office/drawing/2014/main" id="{FF58DFA0-B51D-4AAB-8430-39C35B0CEF10}"/>
              </a:ext>
            </a:extLst>
          </p:cNvPr>
          <p:cNvSpPr/>
          <p:nvPr/>
        </p:nvSpPr>
        <p:spPr>
          <a:xfrm>
            <a:off x="735062" y="1012267"/>
            <a:ext cx="312126" cy="342348"/>
          </a:xfrm>
          <a:prstGeom prst="verticalScroll">
            <a:avLst/>
          </a:prstGeom>
          <a:solidFill>
            <a:schemeClr val="bg1"/>
          </a:solidFill>
          <a:ln w="190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89CF4B66-B908-4DC7-A9EF-D09719E13410}"/>
              </a:ext>
            </a:extLst>
          </p:cNvPr>
          <p:cNvSpPr/>
          <p:nvPr/>
        </p:nvSpPr>
        <p:spPr>
          <a:xfrm>
            <a:off x="127405" y="2288021"/>
            <a:ext cx="3263114" cy="297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indent="266700" algn="just">
              <a:lnSpc>
                <a:spcPts val="1600"/>
              </a:lnSpc>
            </a:pPr>
            <a:endParaRPr lang="ru-RU" sz="1400" spc="13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45E9715-F37E-4F94-BBB7-D38307B367A7}"/>
              </a:ext>
            </a:extLst>
          </p:cNvPr>
          <p:cNvSpPr txBox="1"/>
          <p:nvPr/>
        </p:nvSpPr>
        <p:spPr>
          <a:xfrm>
            <a:off x="3522396" y="266288"/>
            <a:ext cx="3313861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300" b="1" spc="130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000" b="1" spc="130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Внеплановые проверки (мероприятия) </a:t>
            </a:r>
            <a:r>
              <a:rPr lang="ru-RU" sz="1000" spc="13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000" spc="1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spc="13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 году проводятся </a:t>
            </a:r>
            <a:r>
              <a:rPr lang="ru-RU" sz="1000" b="1" spc="13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исключительных случаях,</a:t>
            </a:r>
            <a:r>
              <a:rPr lang="ru-RU" sz="1000" b="1" spc="13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spc="13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перечисленных в указанном постановлении Правительства РФ, при этом только по согласованию с органами прокуратуры.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EFF50CAA-51B9-44FD-A1A6-D4ECE4AEF7BA}"/>
              </a:ext>
            </a:extLst>
          </p:cNvPr>
          <p:cNvSpPr/>
          <p:nvPr/>
        </p:nvSpPr>
        <p:spPr>
          <a:xfrm>
            <a:off x="59071" y="2336282"/>
            <a:ext cx="3399782" cy="4504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1950" algn="just">
              <a:lnSpc>
                <a:spcPts val="1480"/>
              </a:lnSpc>
            </a:pPr>
            <a:r>
              <a:rPr lang="ru-RU" sz="1000" b="1" spc="130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 согласования с органами прокуратуры проводятся внеплановые мероприятия</a:t>
            </a:r>
            <a:r>
              <a:rPr lang="ru-RU" sz="1000" b="1" spc="13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indent="361950" algn="just">
              <a:lnSpc>
                <a:spcPts val="1480"/>
              </a:lnSpc>
            </a:pPr>
            <a:endParaRPr lang="ru-RU" sz="1000" b="1" spc="13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480"/>
              </a:lnSpc>
              <a:buFont typeface="Wingdings" panose="05000000000000000000" pitchFamily="2" charset="2"/>
              <a:buChar char="Ø"/>
            </a:pPr>
            <a:r>
              <a:rPr lang="ru-RU" sz="1000" spc="13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поручению Президента Российской Федерации;</a:t>
            </a:r>
          </a:p>
          <a:p>
            <a:pPr marL="285750" indent="-285750" algn="just">
              <a:lnSpc>
                <a:spcPts val="1480"/>
              </a:lnSpc>
              <a:buFont typeface="Wingdings" panose="05000000000000000000" pitchFamily="2" charset="2"/>
              <a:buChar char="Ø"/>
            </a:pPr>
            <a:endParaRPr lang="ru-RU" sz="1000" spc="13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480"/>
              </a:lnSpc>
              <a:buFont typeface="Wingdings" panose="05000000000000000000" pitchFamily="2" charset="2"/>
              <a:buChar char="Ø"/>
            </a:pPr>
            <a:r>
              <a:rPr lang="ru-RU" sz="1000" spc="13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поручению Председателя Правительства Российской Федерации и его заместителя;</a:t>
            </a:r>
          </a:p>
          <a:p>
            <a:pPr marL="285750" indent="-285750" algn="just">
              <a:lnSpc>
                <a:spcPts val="1480"/>
              </a:lnSpc>
              <a:buFont typeface="Wingdings" panose="05000000000000000000" pitchFamily="2" charset="2"/>
              <a:buChar char="Ø"/>
            </a:pPr>
            <a:endParaRPr lang="ru-RU" sz="1000" spc="13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480"/>
              </a:lnSpc>
              <a:buFont typeface="Wingdings" panose="05000000000000000000" pitchFamily="2" charset="2"/>
              <a:buChar char="Ø"/>
            </a:pPr>
            <a:r>
              <a:rPr lang="ru-RU" sz="1000" spc="13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требованию прокурора по поступившим в материалам и обращениям;</a:t>
            </a:r>
          </a:p>
          <a:p>
            <a:pPr marL="285750" indent="-285750" algn="just">
              <a:lnSpc>
                <a:spcPts val="1480"/>
              </a:lnSpc>
              <a:buFont typeface="Wingdings" panose="05000000000000000000" pitchFamily="2" charset="2"/>
              <a:buChar char="Ø"/>
            </a:pPr>
            <a:endParaRPr lang="ru-RU" sz="1000" spc="13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480"/>
              </a:lnSpc>
              <a:buFont typeface="Wingdings" panose="05000000000000000000" pitchFamily="2" charset="2"/>
              <a:buChar char="Ø"/>
            </a:pPr>
            <a:r>
              <a:rPr lang="ru-RU" sz="1000" spc="13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наступлении события, указанного в программе проверок при осуществлении отдельных видов государственного  надзора;</a:t>
            </a:r>
          </a:p>
          <a:p>
            <a:pPr marL="285750" indent="-285750" algn="just">
              <a:lnSpc>
                <a:spcPts val="1480"/>
              </a:lnSpc>
              <a:buFont typeface="Wingdings" panose="05000000000000000000" pitchFamily="2" charset="2"/>
              <a:buChar char="Ø"/>
            </a:pPr>
            <a:endParaRPr lang="ru-RU" sz="1000" spc="13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480"/>
              </a:lnSpc>
              <a:buFont typeface="Wingdings" panose="05000000000000000000" pitchFamily="2" charset="2"/>
              <a:buChar char="Ø"/>
            </a:pPr>
            <a:r>
              <a:rPr lang="ru-RU" sz="1000" spc="13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исполнении предписания в целях возобновления действия лицензии, аккредитации.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A87AEBB7-445F-4C0F-8226-D3BC12394C76}"/>
              </a:ext>
            </a:extLst>
          </p:cNvPr>
          <p:cNvSpPr/>
          <p:nvPr/>
        </p:nvSpPr>
        <p:spPr>
          <a:xfrm>
            <a:off x="3397152" y="1770984"/>
            <a:ext cx="378645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Так, внеплановые проверки проводятся: 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</a:rPr>
              <a:t>при непосредственной угрозе причинения вреда жизни и тяжкого вреда здоровью граждан, по фактам причинения вреда жизни и тяжкого вреда здоровью граждан; 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endParaRPr lang="ru-RU" sz="10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</a:rPr>
              <a:t>при непосредственной угрозе обороне страны и безопасности государства, по фактам причинения вреда обороне страны и безопасности государства; 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endParaRPr lang="ru-RU" sz="10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</a:rPr>
              <a:t>при непосредственной угрозе возникновения чрезвычайных ситуаций природного и (или) техногенного характера, по фактам возникновения чрезвычайных ситуаций природного и (или) техногенного характера; 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выявлении индикаторов риска нарушения обязательных требований; 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необходимости проведения внеплановой выездной проверки в связи с истечением срока исполнения предписания о принятии мер, направленных на устранение нарушений, влекущих непосредственную угрозу причинения вреда жизни и тяжкого вреда здоровью граждан, обороне страны и безопасности государства, возникновения чрезвычайных ситуаций природного и (или) техногенного характера;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решению руководителя (заместителя руководителя) Федеральной службы по труду и занятости или ее территориальных органов в рамках осуществления федерального государственного контроля (надзора) за соблюдением трудового законодательства и иных нормативных правовых актов, содержащих нормы трудового права, в случае поступления от работников обращений (информации), содержащих сведения о массовых (более 10 процентов среднесписочной численности или более 10 человек) нарушениях работодателями их трудовых прав, связанных с полной или частичной невыплатой заработной платы свыше одного месяца; </a:t>
            </a:r>
          </a:p>
          <a:p>
            <a:pPr algn="just"/>
            <a:endParaRPr lang="ru-RU" sz="1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3D5B434F-ABF2-47E0-8CDA-99885B6ADBB0}"/>
              </a:ext>
            </a:extLst>
          </p:cNvPr>
          <p:cNvSpPr/>
          <p:nvPr/>
        </p:nvSpPr>
        <p:spPr>
          <a:xfrm>
            <a:off x="7066288" y="137001"/>
            <a:ext cx="362065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</a:rPr>
              <a:t>по решению руководителя, заместителя руководителя Федеральной налоговой службы в рамках федерального государственного контроля (надзора) за соблюдением законодательства РФ о применении контрольно-кассовой техники, в том числе за полнотой учета выручки в организациях и у индивидуальных предпринимателей;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решению руководителя, заместителя руководителя Роскомнадзора в рамках федерального государственного контроля (надзора) за обработкой персональных данных в отношении операторов, в случае если установлен факт распространения (предоставления) в информационно-телекоммуникационной сети «Интернет» баз данных (или их части), содержащих персональные данные.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endParaRPr lang="ru-RU" sz="1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68252183-36F7-4947-9F8E-F6B52AF1709A}"/>
              </a:ext>
            </a:extLst>
          </p:cNvPr>
          <p:cNvSpPr/>
          <p:nvPr/>
        </p:nvSpPr>
        <p:spPr>
          <a:xfrm>
            <a:off x="7177340" y="2368073"/>
            <a:ext cx="3391321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000"/>
              </a:lnSpc>
            </a:pPr>
            <a:r>
              <a:rPr lang="ru-RU" sz="14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Особенности:</a:t>
            </a:r>
          </a:p>
          <a:p>
            <a:pPr indent="342900" algn="just"/>
            <a:endParaRPr lang="ru-RU" sz="1400" dirty="0"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</a:rPr>
              <a:t>Допускается проведение профилактических мероприятий, мероприятий по профилактике нарушения обязательных требований, контрольных (надзорных) мероприятий без взаимодействия, мероприятий по контролю без взаимодействия в отношении контролируемых лиц в соответствии с Федеральным законом от 31.07.2020 № 248-ФЗ «О государственном контроле (надзоре) и муниципальном контроле в Российской Федерации». 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endParaRPr lang="ru-RU" sz="10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</a:rPr>
              <a:t>Проведение контрольных (надзорных) мероприятий без взаимодействия, профилактических мероприятий не требует согласования с органами прокуратуры. 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endParaRPr lang="ru-RU" sz="10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случае, если в ходе контрольного (надзорного) мероприятия, проверки были выявлены факты нарушений, влекущих непосредственную угрозу причинения вреда жизни и тяжкого вреда здоровью, возникновения чрезвычайных ситуаций природного и техногенного характера, ущерба обороне страны и безопасности государства, контролируемому лицу выдается предписание об устранении выявленных нарушений. 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endParaRPr lang="ru-RU" sz="1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1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Выдача предписаний по итогам проведения контрольных (надзорных) мероприятий без взаимодействия с контролируемым лицом не допускается. </a:t>
            </a:r>
          </a:p>
          <a:p>
            <a:pPr algn="just"/>
            <a:endParaRPr lang="ru-RU" sz="1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7975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520</TotalTime>
  <Words>775</Words>
  <Application>Microsoft Office PowerPoint</Application>
  <PresentationFormat>Произвольный</PresentationFormat>
  <Paragraphs>59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Bahnschrift Condensed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Козаченко Юлия Валерьевна</dc:creator>
  <cp:lastModifiedBy>Акимова Лидия Вячеславовна</cp:lastModifiedBy>
  <cp:revision>53</cp:revision>
  <cp:lastPrinted>2022-07-28T04:18:51Z</cp:lastPrinted>
  <dcterms:created xsi:type="dcterms:W3CDTF">2022-03-17T03:33:49Z</dcterms:created>
  <dcterms:modified xsi:type="dcterms:W3CDTF">2023-03-17T04:32:05Z</dcterms:modified>
</cp:coreProperties>
</file>